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0"/>
  </p:notesMasterIdLst>
  <p:sldIdLst>
    <p:sldId id="256" r:id="rId2"/>
    <p:sldId id="257" r:id="rId3"/>
    <p:sldId id="267" r:id="rId4"/>
    <p:sldId id="261" r:id="rId5"/>
    <p:sldId id="260" r:id="rId6"/>
    <p:sldId id="258" r:id="rId7"/>
    <p:sldId id="263" r:id="rId8"/>
    <p:sldId id="262" r:id="rId9"/>
    <p:sldId id="259" r:id="rId10"/>
    <p:sldId id="264" r:id="rId11"/>
    <p:sldId id="274" r:id="rId12"/>
    <p:sldId id="271" r:id="rId13"/>
    <p:sldId id="270" r:id="rId14"/>
    <p:sldId id="268" r:id="rId15"/>
    <p:sldId id="265" r:id="rId16"/>
    <p:sldId id="269" r:id="rId17"/>
    <p:sldId id="273" r:id="rId18"/>
    <p:sldId id="26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9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CE9F4-87D6-0642-9D48-F22952FE0702}" type="datetimeFigureOut">
              <a:rPr lang="en-US" smtClean="0"/>
              <a:t>4/13/14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BD2A1-AE34-174A-BB05-13B6B9760AEE}" type="slidenum">
              <a:rPr lang="en-US" smtClean="0"/>
              <a:t>‹#›</a:t>
            </a:fld>
            <a:endParaRPr lang="en-US"/>
          </a:p>
        </p:txBody>
      </p:sp>
    </p:spTree>
    <p:extLst>
      <p:ext uri="{BB962C8B-B14F-4D97-AF65-F5344CB8AC3E}">
        <p14:creationId xmlns:p14="http://schemas.microsoft.com/office/powerpoint/2010/main" val="1650106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BD2A1-AE34-174A-BB05-13B6B9760AEE}" type="slidenum">
              <a:rPr lang="en-US" smtClean="0"/>
              <a:t>4</a:t>
            </a:fld>
            <a:endParaRPr lang="en-US"/>
          </a:p>
        </p:txBody>
      </p:sp>
    </p:spTree>
    <p:extLst>
      <p:ext uri="{BB962C8B-B14F-4D97-AF65-F5344CB8AC3E}">
        <p14:creationId xmlns:p14="http://schemas.microsoft.com/office/powerpoint/2010/main" val="102944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1) Guide Dogs of America estimate $19,000 for the training of the dog. When the cost of training the recipient to use the dog is included, the cost doubles to $38,000. Other guide dog providers give similar estimates, for example Seeing Eye estimates a total of $50,000 per person/dog partnership, while Guiding Eyes for the Blind estimates a total of $40,000. </a:t>
            </a:r>
          </a:p>
          <a:p>
            <a:r>
              <a:rPr lang="en-US" sz="1200" dirty="0" smtClean="0"/>
              <a:t>2) Cook et al. (2006), p. 954. Their figure is $7.14 per surgery and with a 77% cure rate. </a:t>
            </a:r>
            <a:endParaRPr lang="en-US" dirty="0"/>
          </a:p>
        </p:txBody>
      </p:sp>
      <p:sp>
        <p:nvSpPr>
          <p:cNvPr id="4" name="Slide Number Placeholder 3"/>
          <p:cNvSpPr>
            <a:spLocks noGrp="1"/>
          </p:cNvSpPr>
          <p:nvPr>
            <p:ph type="sldNum" sz="quarter" idx="10"/>
          </p:nvPr>
        </p:nvSpPr>
        <p:spPr/>
        <p:txBody>
          <a:bodyPr/>
          <a:lstStyle/>
          <a:p>
            <a:fld id="{FA6BD2A1-AE34-174A-BB05-13B6B9760AEE}" type="slidenum">
              <a:rPr lang="en-US" smtClean="0"/>
              <a:t>9</a:t>
            </a:fld>
            <a:endParaRPr lang="en-US"/>
          </a:p>
        </p:txBody>
      </p:sp>
    </p:spTree>
    <p:extLst>
      <p:ext uri="{BB962C8B-B14F-4D97-AF65-F5344CB8AC3E}">
        <p14:creationId xmlns:p14="http://schemas.microsoft.com/office/powerpoint/2010/main" val="216550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C7FF17-DFA4-2D48-B590-3729CA14328B}" type="datetimeFigureOut">
              <a:rPr lang="en-US" smtClean="0"/>
              <a:t>4/13/14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313776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FF17-DFA4-2D48-B590-3729CA14328B}" type="datetimeFigureOut">
              <a:rPr lang="en-US" smtClean="0"/>
              <a:t>4/13/14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17791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FF17-DFA4-2D48-B590-3729CA14328B}" type="datetimeFigureOut">
              <a:rPr lang="en-US" smtClean="0"/>
              <a:t>4/13/14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216692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FF17-DFA4-2D48-B590-3729CA14328B}" type="datetimeFigureOut">
              <a:rPr lang="en-US" smtClean="0"/>
              <a:t>4/13/14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334157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7FF17-DFA4-2D48-B590-3729CA14328B}" type="datetimeFigureOut">
              <a:rPr lang="en-US" smtClean="0"/>
              <a:t>4/13/14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416773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7FF17-DFA4-2D48-B590-3729CA14328B}" type="datetimeFigureOut">
              <a:rPr lang="en-US" smtClean="0"/>
              <a:t>4/13/14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277261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C7FF17-DFA4-2D48-B590-3729CA14328B}" type="datetimeFigureOut">
              <a:rPr lang="en-US" smtClean="0"/>
              <a:t>4/13/14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287845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C7FF17-DFA4-2D48-B590-3729CA14328B}" type="datetimeFigureOut">
              <a:rPr lang="en-US" smtClean="0"/>
              <a:t>4/13/14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343125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7FF17-DFA4-2D48-B590-3729CA14328B}" type="datetimeFigureOut">
              <a:rPr lang="en-US" smtClean="0"/>
              <a:t>4/13/14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382332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7FF17-DFA4-2D48-B590-3729CA14328B}" type="datetimeFigureOut">
              <a:rPr lang="en-US" smtClean="0"/>
              <a:t>4/13/14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58192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7FF17-DFA4-2D48-B590-3729CA14328B}" type="datetimeFigureOut">
              <a:rPr lang="en-US" smtClean="0"/>
              <a:t>4/13/14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EDEBB-29BD-4142-A4DC-9A4606C21708}" type="slidenum">
              <a:rPr lang="en-US" smtClean="0"/>
              <a:t>‹#›</a:t>
            </a:fld>
            <a:endParaRPr lang="en-US"/>
          </a:p>
        </p:txBody>
      </p:sp>
    </p:spTree>
    <p:extLst>
      <p:ext uri="{BB962C8B-B14F-4D97-AF65-F5344CB8AC3E}">
        <p14:creationId xmlns:p14="http://schemas.microsoft.com/office/powerpoint/2010/main" val="27098225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7FF17-DFA4-2D48-B590-3729CA14328B}" type="datetimeFigureOut">
              <a:rPr lang="en-US" smtClean="0"/>
              <a:t>4/13/14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EDEBB-29BD-4142-A4DC-9A4606C21708}" type="slidenum">
              <a:rPr lang="en-US" smtClean="0"/>
              <a:t>‹#›</a:t>
            </a:fld>
            <a:endParaRPr lang="en-US"/>
          </a:p>
        </p:txBody>
      </p:sp>
    </p:spTree>
    <p:extLst>
      <p:ext uri="{BB962C8B-B14F-4D97-AF65-F5344CB8AC3E}">
        <p14:creationId xmlns:p14="http://schemas.microsoft.com/office/powerpoint/2010/main" val="7910852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hyperlink" Target="http://www.givingwhatwecan.org/get-involved/how-rich-am-i" TargetMode="External"/><Relationship Id="rId4" Type="http://schemas.openxmlformats.org/officeDocument/2006/relationships/hyperlink" Target="http://www.givingwhatwecan.org/get-involved/join-us" TargetMode="External"/><Relationship Id="rId5" Type="http://schemas.openxmlformats.org/officeDocument/2006/relationships/hyperlink" Target="http://time.com/1861/charity-doing-good-is-bad/" TargetMode="External"/><Relationship Id="rId6" Type="http://schemas.openxmlformats.org/officeDocument/2006/relationships/hyperlink" Target="http://lesswrong.com/lw/6z/purchase_fuzzies_and_utilons_separately/" TargetMode="External"/><Relationship Id="rId7" Type="http://schemas.openxmlformats.org/officeDocument/2006/relationships/hyperlink" Target="http://lesswrong.com/lw/wq/you_only_live_twice/" TargetMode="External"/><Relationship Id="rId1" Type="http://schemas.openxmlformats.org/officeDocument/2006/relationships/slideLayout" Target="../slideLayouts/slideLayout2.xml"/><Relationship Id="rId2" Type="http://schemas.openxmlformats.org/officeDocument/2006/relationships/hyperlink" Target="https://www.facebook.com/groups/effective.altruis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44" y="390902"/>
            <a:ext cx="7772400" cy="1470025"/>
          </a:xfrm>
        </p:spPr>
        <p:txBody>
          <a:bodyPr/>
          <a:lstStyle/>
          <a:p>
            <a:r>
              <a:rPr lang="en-US" dirty="0" smtClean="0"/>
              <a:t>Are We Evil? How to Be Bad and Do Good in the 21</a:t>
            </a:r>
            <a:r>
              <a:rPr lang="en-US" baseline="30000" dirty="0" smtClean="0"/>
              <a:t>st</a:t>
            </a:r>
            <a:r>
              <a:rPr lang="en-US" dirty="0" smtClean="0"/>
              <a:t> Century</a:t>
            </a:r>
            <a:endParaRPr lang="en-US" dirty="0"/>
          </a:p>
        </p:txBody>
      </p:sp>
      <p:sp>
        <p:nvSpPr>
          <p:cNvPr id="3" name="Subtitle 2"/>
          <p:cNvSpPr>
            <a:spLocks noGrp="1"/>
          </p:cNvSpPr>
          <p:nvPr>
            <p:ph type="subTitle" idx="1"/>
          </p:nvPr>
        </p:nvSpPr>
        <p:spPr>
          <a:xfrm>
            <a:off x="1371600" y="1944856"/>
            <a:ext cx="6400800" cy="1752600"/>
          </a:xfrm>
        </p:spPr>
        <p:txBody>
          <a:bodyPr/>
          <a:lstStyle/>
          <a:p>
            <a:r>
              <a:rPr lang="en-US" dirty="0" smtClean="0"/>
              <a:t>Claire Zabel</a:t>
            </a:r>
          </a:p>
          <a:p>
            <a:r>
              <a:rPr lang="en-US" dirty="0" err="1" smtClean="0"/>
              <a:t>czabel@stanford.edu</a:t>
            </a:r>
            <a:endParaRPr lang="en-US" dirty="0" smtClean="0"/>
          </a:p>
        </p:txBody>
      </p:sp>
      <p:sp>
        <p:nvSpPr>
          <p:cNvPr id="5" name="Rectangle 4"/>
          <p:cNvSpPr/>
          <p:nvPr/>
        </p:nvSpPr>
        <p:spPr>
          <a:xfrm>
            <a:off x="508985" y="3965260"/>
            <a:ext cx="6090947" cy="1569660"/>
          </a:xfrm>
          <a:prstGeom prst="rect">
            <a:avLst/>
          </a:prstGeom>
        </p:spPr>
        <p:txBody>
          <a:bodyPr wrap="square">
            <a:spAutoFit/>
          </a:bodyPr>
          <a:lstStyle/>
          <a:p>
            <a:r>
              <a:rPr lang="en-US" sz="2400" i="1" dirty="0"/>
              <a:t>“The sad truth is that most evil is done by people who never make up their minds to be good or evil.” </a:t>
            </a:r>
          </a:p>
          <a:p>
            <a:r>
              <a:rPr lang="en-US" sz="2400" dirty="0"/>
              <a:t>― Hannah </a:t>
            </a:r>
            <a:r>
              <a:rPr lang="en-US" sz="2400" dirty="0" smtClean="0"/>
              <a:t>Arendt, Political Theorist, 1906-1975</a:t>
            </a:r>
            <a:endParaRPr lang="en-US" sz="2400" dirty="0"/>
          </a:p>
        </p:txBody>
      </p:sp>
    </p:spTree>
    <p:extLst>
      <p:ext uri="{BB962C8B-B14F-4D97-AF65-F5344CB8AC3E}">
        <p14:creationId xmlns:p14="http://schemas.microsoft.com/office/powerpoint/2010/main" val="34011491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92"/>
            <a:ext cx="8229600" cy="1143000"/>
          </a:xfrm>
        </p:spPr>
        <p:txBody>
          <a:bodyPr/>
          <a:lstStyle/>
          <a:p>
            <a:r>
              <a:rPr lang="en-US" dirty="0" smtClean="0"/>
              <a:t>Effective Altruism</a:t>
            </a:r>
            <a:endParaRPr lang="en-US" dirty="0"/>
          </a:p>
        </p:txBody>
      </p:sp>
      <p:sp>
        <p:nvSpPr>
          <p:cNvPr id="3" name="Content Placeholder 2"/>
          <p:cNvSpPr>
            <a:spLocks noGrp="1"/>
          </p:cNvSpPr>
          <p:nvPr>
            <p:ph idx="1"/>
          </p:nvPr>
        </p:nvSpPr>
        <p:spPr>
          <a:xfrm>
            <a:off x="303707" y="1368291"/>
            <a:ext cx="8698838" cy="3104768"/>
          </a:xfrm>
        </p:spPr>
        <p:txBody>
          <a:bodyPr>
            <a:normAutofit/>
          </a:bodyPr>
          <a:lstStyle/>
          <a:p>
            <a:r>
              <a:rPr lang="en-US" dirty="0" smtClean="0"/>
              <a:t>Maximizing positive impact per dollar</a:t>
            </a:r>
          </a:p>
          <a:p>
            <a:endParaRPr lang="en-US" dirty="0" smtClean="0"/>
          </a:p>
          <a:p>
            <a:r>
              <a:rPr lang="en-US" dirty="0" smtClean="0"/>
              <a:t>Cause prioritization (comparing </a:t>
            </a:r>
            <a:r>
              <a:rPr lang="en-US" b="1" dirty="0" smtClean="0"/>
              <a:t>across causes</a:t>
            </a:r>
            <a:r>
              <a:rPr lang="en-US" dirty="0" smtClean="0"/>
              <a:t>) </a:t>
            </a:r>
          </a:p>
          <a:p>
            <a:pPr lvl="1"/>
            <a:r>
              <a:rPr lang="en-US" dirty="0" smtClean="0"/>
              <a:t>Top causes usually related to extreme poverty, factory farming, or long-term future of humanity</a:t>
            </a:r>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a:p>
        </p:txBody>
      </p:sp>
      <p:sp>
        <p:nvSpPr>
          <p:cNvPr id="8" name="TextBox 7"/>
          <p:cNvSpPr txBox="1"/>
          <p:nvPr/>
        </p:nvSpPr>
        <p:spPr>
          <a:xfrm>
            <a:off x="457200" y="4676023"/>
            <a:ext cx="7899922" cy="2062103"/>
          </a:xfrm>
          <a:prstGeom prst="rect">
            <a:avLst/>
          </a:prstGeom>
          <a:noFill/>
        </p:spPr>
        <p:txBody>
          <a:bodyPr wrap="square" rtlCol="0">
            <a:spAutoFit/>
          </a:bodyPr>
          <a:lstStyle/>
          <a:p>
            <a:pPr marL="457200" indent="-457200">
              <a:buFont typeface="Wingdings" charset="2"/>
              <a:buChar char="u"/>
            </a:pPr>
            <a:r>
              <a:rPr lang="en-US" sz="3200" dirty="0" smtClean="0"/>
              <a:t>Not all good deeds are created equal. Think American Cheese Society vs. Against Malaria Foundation… What are the implications?</a:t>
            </a:r>
            <a:endParaRPr lang="en-US" sz="3200" dirty="0"/>
          </a:p>
        </p:txBody>
      </p:sp>
    </p:spTree>
    <p:extLst>
      <p:ext uri="{BB962C8B-B14F-4D97-AF65-F5344CB8AC3E}">
        <p14:creationId xmlns:p14="http://schemas.microsoft.com/office/powerpoint/2010/main" val="17547625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100"/>
            <a:ext cx="8229600" cy="1143000"/>
          </a:xfrm>
        </p:spPr>
        <p:txBody>
          <a:bodyPr/>
          <a:lstStyle/>
          <a:p>
            <a:r>
              <a:rPr lang="en-US" dirty="0" smtClean="0"/>
              <a:t>Effective Altruism</a:t>
            </a:r>
            <a:endParaRPr lang="en-US" dirty="0"/>
          </a:p>
        </p:txBody>
      </p:sp>
      <p:sp>
        <p:nvSpPr>
          <p:cNvPr id="3" name="Content Placeholder 2"/>
          <p:cNvSpPr>
            <a:spLocks noGrp="1"/>
          </p:cNvSpPr>
          <p:nvPr>
            <p:ph idx="1"/>
          </p:nvPr>
        </p:nvSpPr>
        <p:spPr>
          <a:xfrm>
            <a:off x="157969" y="3147708"/>
            <a:ext cx="4721265" cy="3603297"/>
          </a:xfrm>
        </p:spPr>
        <p:txBody>
          <a:bodyPr>
            <a:normAutofit fontScale="77500" lnSpcReduction="20000"/>
          </a:bodyPr>
          <a:lstStyle/>
          <a:p>
            <a:pPr marL="0" indent="0">
              <a:buNone/>
            </a:pPr>
            <a:r>
              <a:rPr lang="en-US" sz="3600" dirty="0" smtClean="0"/>
              <a:t>Disability-Adjusted Life-Year (DALY)</a:t>
            </a:r>
          </a:p>
          <a:p>
            <a:pPr marL="0" indent="0">
              <a:buNone/>
            </a:pPr>
            <a:endParaRPr lang="en-US" sz="3600" dirty="0" smtClean="0"/>
          </a:p>
          <a:p>
            <a:r>
              <a:rPr lang="en-US" dirty="0" smtClean="0"/>
              <a:t>The DALY metric is used to provide a single number to capture all of the health costs caused by a disease (or averted by an aid program). –</a:t>
            </a:r>
            <a:r>
              <a:rPr lang="en-US" dirty="0" err="1" smtClean="0"/>
              <a:t>GiveWell</a:t>
            </a:r>
            <a:endParaRPr lang="en-US" dirty="0" smtClean="0"/>
          </a:p>
          <a:p>
            <a:r>
              <a:rPr lang="en-US" dirty="0" smtClean="0"/>
              <a:t>Used by World Bank, World Health Organization</a:t>
            </a:r>
            <a:endParaRPr lang="en-US" dirty="0"/>
          </a:p>
        </p:txBody>
      </p:sp>
      <p:pic>
        <p:nvPicPr>
          <p:cNvPr id="4" name="Picture 3" descr="71.jp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879234" y="3658521"/>
            <a:ext cx="4123311" cy="3092484"/>
          </a:xfrm>
          <a:prstGeom prst="rect">
            <a:avLst/>
          </a:prstGeom>
        </p:spPr>
      </p:pic>
      <p:sp>
        <p:nvSpPr>
          <p:cNvPr id="5" name="TextBox 4"/>
          <p:cNvSpPr txBox="1"/>
          <p:nvPr/>
        </p:nvSpPr>
        <p:spPr>
          <a:xfrm>
            <a:off x="457200" y="1119510"/>
            <a:ext cx="7773251" cy="1815882"/>
          </a:xfrm>
          <a:prstGeom prst="rect">
            <a:avLst/>
          </a:prstGeom>
          <a:noFill/>
        </p:spPr>
        <p:txBody>
          <a:bodyPr wrap="square" rtlCol="0">
            <a:spAutoFit/>
          </a:bodyPr>
          <a:lstStyle/>
          <a:p>
            <a:r>
              <a:rPr lang="en-US" sz="2800" dirty="0" smtClean="0"/>
              <a:t>Opportunity Costs:  </a:t>
            </a:r>
            <a:r>
              <a:rPr lang="en-US" sz="2800" b="1" dirty="0" smtClean="0"/>
              <a:t>There is a limited amount of resources for charity.  When resources go to an </a:t>
            </a:r>
            <a:r>
              <a:rPr lang="en-US" sz="2800" b="1" i="1" dirty="0" smtClean="0"/>
              <a:t>inefficient</a:t>
            </a:r>
            <a:r>
              <a:rPr lang="en-US" sz="2800" b="1" dirty="0" smtClean="0"/>
              <a:t> charity, that means they </a:t>
            </a:r>
            <a:r>
              <a:rPr lang="en-US" sz="2800" b="1" i="1" dirty="0" smtClean="0"/>
              <a:t>don’t</a:t>
            </a:r>
            <a:r>
              <a:rPr lang="en-US" sz="2800" b="1" dirty="0" smtClean="0"/>
              <a:t> go to an </a:t>
            </a:r>
            <a:r>
              <a:rPr lang="en-US" sz="2800" b="1" i="1" dirty="0" smtClean="0"/>
              <a:t>efficient</a:t>
            </a:r>
            <a:r>
              <a:rPr lang="en-US" sz="2800" b="1" dirty="0" smtClean="0"/>
              <a:t> one</a:t>
            </a:r>
            <a:endParaRPr lang="en-US" sz="2800" b="1" dirty="0"/>
          </a:p>
        </p:txBody>
      </p:sp>
    </p:spTree>
    <p:extLst>
      <p:ext uri="{BB962C8B-B14F-4D97-AF65-F5344CB8AC3E}">
        <p14:creationId xmlns:p14="http://schemas.microsoft.com/office/powerpoint/2010/main" val="3923830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Earning to Give</a:t>
            </a:r>
            <a:endParaRPr lang="en-US" dirty="0"/>
          </a:p>
        </p:txBody>
      </p:sp>
      <p:sp>
        <p:nvSpPr>
          <p:cNvPr id="3" name="Content Placeholder 2"/>
          <p:cNvSpPr>
            <a:spLocks noGrp="1"/>
          </p:cNvSpPr>
          <p:nvPr>
            <p:ph idx="1"/>
          </p:nvPr>
        </p:nvSpPr>
        <p:spPr/>
        <p:txBody>
          <a:bodyPr/>
          <a:lstStyle/>
          <a:p>
            <a:pPr marL="0" indent="0">
              <a:buNone/>
            </a:pPr>
            <a:r>
              <a:rPr lang="en-US" dirty="0" smtClean="0"/>
              <a:t>Is it wrong for lawyers to volunteer at soup kitchens? </a:t>
            </a:r>
          </a:p>
          <a:p>
            <a:pPr lvl="1"/>
            <a:r>
              <a:rPr lang="en-US" dirty="0" smtClean="0"/>
              <a:t>Make an average of $160K/year (=$80/hour) (</a:t>
            </a:r>
            <a:r>
              <a:rPr lang="en-US" dirty="0" err="1" smtClean="0"/>
              <a:t>Glassdoor</a:t>
            </a:r>
            <a:r>
              <a:rPr lang="en-US" dirty="0" smtClean="0"/>
              <a:t>, 2014)</a:t>
            </a:r>
          </a:p>
          <a:p>
            <a:pPr lvl="1"/>
            <a:r>
              <a:rPr lang="en-US" dirty="0" smtClean="0"/>
              <a:t>Salary at nonprofit $45k/year (=$22/hour)(</a:t>
            </a:r>
            <a:r>
              <a:rPr lang="en-US" dirty="0" err="1" smtClean="0"/>
              <a:t>Payscale</a:t>
            </a:r>
            <a:r>
              <a:rPr lang="en-US" dirty="0" smtClean="0"/>
              <a:t>, 2014)</a:t>
            </a:r>
          </a:p>
          <a:p>
            <a:pPr marL="457200" lvl="1" indent="0">
              <a:buNone/>
            </a:pPr>
            <a:r>
              <a:rPr lang="en-US" dirty="0" smtClean="0"/>
              <a:t>Pay for other people to work for you?</a:t>
            </a:r>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42330893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Replaceability</a:t>
            </a:r>
            <a:endParaRPr lang="en-US" dirty="0"/>
          </a:p>
        </p:txBody>
      </p:sp>
      <p:sp>
        <p:nvSpPr>
          <p:cNvPr id="3" name="Content Placeholder 2"/>
          <p:cNvSpPr>
            <a:spLocks noGrp="1"/>
          </p:cNvSpPr>
          <p:nvPr>
            <p:ph idx="1"/>
          </p:nvPr>
        </p:nvSpPr>
        <p:spPr/>
        <p:txBody>
          <a:bodyPr/>
          <a:lstStyle/>
          <a:p>
            <a:r>
              <a:rPr lang="en-US" dirty="0" smtClean="0"/>
              <a:t>“If I don’t become a nonprofit worker, someone else will.  If I don’t become a lawyer, someone else will, </a:t>
            </a:r>
            <a:r>
              <a:rPr lang="en-US" i="1" dirty="0" smtClean="0"/>
              <a:t>but they won’t donate as much money</a:t>
            </a:r>
            <a:r>
              <a:rPr lang="en-US" dirty="0" smtClean="0"/>
              <a:t>.</a:t>
            </a:r>
            <a:r>
              <a:rPr lang="en-US" dirty="0" smtClean="0"/>
              <a:t>”</a:t>
            </a:r>
          </a:p>
          <a:p>
            <a:r>
              <a:rPr lang="en-US" dirty="0" smtClean="0"/>
              <a:t>This is a response to argument that many high-paying careers are socially negative.</a:t>
            </a:r>
            <a:endParaRPr lang="en-US" dirty="0" smtClean="0"/>
          </a:p>
          <a:p>
            <a:r>
              <a:rPr lang="en-US" dirty="0" smtClean="0"/>
              <a:t>Is it better for a lawyer to donate time than money?</a:t>
            </a:r>
            <a:endParaRPr lang="en-US" dirty="0"/>
          </a:p>
        </p:txBody>
      </p:sp>
    </p:spTree>
    <p:extLst>
      <p:ext uri="{BB962C8B-B14F-4D97-AF65-F5344CB8AC3E}">
        <p14:creationId xmlns:p14="http://schemas.microsoft.com/office/powerpoint/2010/main" val="28705035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a:t>
            </a:r>
            <a:endParaRPr lang="en-US" dirty="0"/>
          </a:p>
        </p:txBody>
      </p:sp>
      <p:sp>
        <p:nvSpPr>
          <p:cNvPr id="3" name="Content Placeholder 2"/>
          <p:cNvSpPr>
            <a:spLocks noGrp="1"/>
          </p:cNvSpPr>
          <p:nvPr>
            <p:ph idx="1"/>
          </p:nvPr>
        </p:nvSpPr>
        <p:spPr>
          <a:xfrm>
            <a:off x="457200" y="1296474"/>
            <a:ext cx="8229600" cy="4525963"/>
          </a:xfrm>
        </p:spPr>
        <p:txBody>
          <a:bodyPr/>
          <a:lstStyle/>
          <a:p>
            <a:r>
              <a:rPr lang="en-US" dirty="0" smtClean="0"/>
              <a:t>What is the morally relevant distinction?</a:t>
            </a:r>
          </a:p>
          <a:p>
            <a:pPr lvl="1"/>
            <a:r>
              <a:rPr lang="en-US" dirty="0" smtClean="0"/>
              <a:t>Humanity?</a:t>
            </a:r>
          </a:p>
          <a:p>
            <a:pPr lvl="1"/>
            <a:r>
              <a:rPr lang="en-US" dirty="0" smtClean="0"/>
              <a:t>Self-awareness?</a:t>
            </a:r>
          </a:p>
          <a:p>
            <a:pPr lvl="1"/>
            <a:r>
              <a:rPr lang="en-US" dirty="0" smtClean="0"/>
              <a:t>Emotions?</a:t>
            </a:r>
          </a:p>
          <a:p>
            <a:pPr lvl="1"/>
            <a:r>
              <a:rPr lang="en-US" dirty="0" smtClean="0"/>
              <a:t>Ability to feel pain/pleasure?</a:t>
            </a:r>
          </a:p>
          <a:p>
            <a:pPr marL="457200" lvl="1" indent="0">
              <a:buNone/>
            </a:pPr>
            <a:endParaRPr lang="en-US" dirty="0"/>
          </a:p>
        </p:txBody>
      </p:sp>
      <p:pic>
        <p:nvPicPr>
          <p:cNvPr id="4" name="Picture 3" descr="13112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54312"/>
            <a:ext cx="3685900" cy="2303687"/>
          </a:xfrm>
          <a:prstGeom prst="rect">
            <a:avLst/>
          </a:prstGeom>
        </p:spPr>
      </p:pic>
      <p:pic>
        <p:nvPicPr>
          <p:cNvPr id="5" name="Picture 4" descr="Dry_for_5_hours_cr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486" y="3278229"/>
            <a:ext cx="2386513" cy="3579771"/>
          </a:xfrm>
          <a:prstGeom prst="rect">
            <a:avLst/>
          </a:prstGeom>
        </p:spPr>
      </p:pic>
      <p:pic>
        <p:nvPicPr>
          <p:cNvPr id="6" name="Picture 5" descr="salmon-news-release-photo-4-19_larg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902" y="4554312"/>
            <a:ext cx="3071584" cy="2303688"/>
          </a:xfrm>
          <a:prstGeom prst="rect">
            <a:avLst/>
          </a:prstGeom>
        </p:spPr>
      </p:pic>
    </p:spTree>
    <p:extLst>
      <p:ext uri="{BB962C8B-B14F-4D97-AF65-F5344CB8AC3E}">
        <p14:creationId xmlns:p14="http://schemas.microsoft.com/office/powerpoint/2010/main" val="3939070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48"/>
            <a:ext cx="8229600" cy="1143000"/>
          </a:xfrm>
        </p:spPr>
        <p:txBody>
          <a:bodyPr/>
          <a:lstStyle/>
          <a:p>
            <a:r>
              <a:rPr lang="en-US" dirty="0" smtClean="0"/>
              <a:t>Existential Risk</a:t>
            </a:r>
            <a:endParaRPr lang="en-US" dirty="0"/>
          </a:p>
        </p:txBody>
      </p:sp>
      <p:sp>
        <p:nvSpPr>
          <p:cNvPr id="3" name="Content Placeholder 2"/>
          <p:cNvSpPr>
            <a:spLocks noGrp="1"/>
          </p:cNvSpPr>
          <p:nvPr>
            <p:ph idx="1"/>
          </p:nvPr>
        </p:nvSpPr>
        <p:spPr>
          <a:xfrm>
            <a:off x="4098757" y="4040605"/>
            <a:ext cx="5045243" cy="2770576"/>
          </a:xfrm>
        </p:spPr>
        <p:txBody>
          <a:bodyPr>
            <a:normAutofit fontScale="85000" lnSpcReduction="10000"/>
          </a:bodyPr>
          <a:lstStyle/>
          <a:p>
            <a:r>
              <a:rPr lang="en-US" dirty="0" smtClean="0"/>
              <a:t>Nuclear holocaust</a:t>
            </a:r>
          </a:p>
          <a:p>
            <a:r>
              <a:rPr lang="en-US" dirty="0" smtClean="0"/>
              <a:t>Nanotechnology</a:t>
            </a:r>
          </a:p>
          <a:p>
            <a:r>
              <a:rPr lang="en-US" dirty="0" smtClean="0"/>
              <a:t>Artificial Intelligence</a:t>
            </a:r>
          </a:p>
          <a:p>
            <a:r>
              <a:rPr lang="en-US" dirty="0" smtClean="0"/>
              <a:t>Genetically engineered Disease</a:t>
            </a:r>
          </a:p>
          <a:p>
            <a:r>
              <a:rPr lang="en-US" dirty="0" smtClean="0"/>
              <a:t>Asteroid/comet</a:t>
            </a:r>
          </a:p>
          <a:p>
            <a:r>
              <a:rPr lang="en-US" dirty="0" smtClean="0"/>
              <a:t>Runaway Climate Change</a:t>
            </a:r>
            <a:endParaRPr lang="en-US" dirty="0"/>
          </a:p>
        </p:txBody>
      </p:sp>
      <p:pic>
        <p:nvPicPr>
          <p:cNvPr id="4" name="Picture 3" descr="terminator-exoskele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95" y="4304631"/>
            <a:ext cx="3935662" cy="2459789"/>
          </a:xfrm>
          <a:prstGeom prst="rect">
            <a:avLst/>
          </a:prstGeom>
        </p:spPr>
      </p:pic>
      <p:pic>
        <p:nvPicPr>
          <p:cNvPr id="5" name="Picture 4" descr="Screen Shot 2014-04-12 at 7.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105" y="1173277"/>
            <a:ext cx="4505157" cy="2770576"/>
          </a:xfrm>
          <a:prstGeom prst="rect">
            <a:avLst/>
          </a:prstGeom>
        </p:spPr>
      </p:pic>
      <p:sp>
        <p:nvSpPr>
          <p:cNvPr id="6" name="TextBox 5"/>
          <p:cNvSpPr txBox="1"/>
          <p:nvPr/>
        </p:nvSpPr>
        <p:spPr>
          <a:xfrm>
            <a:off x="163093" y="1173277"/>
            <a:ext cx="4195011" cy="3170099"/>
          </a:xfrm>
          <a:prstGeom prst="rect">
            <a:avLst/>
          </a:prstGeom>
          <a:noFill/>
        </p:spPr>
        <p:txBody>
          <a:bodyPr wrap="square" rtlCol="0">
            <a:spAutoFit/>
          </a:bodyPr>
          <a:lstStyle/>
          <a:p>
            <a:r>
              <a:rPr lang="en-US" sz="2000" i="1" dirty="0"/>
              <a:t>With the exception of a species-destroying comet or asteroid impact (an extremely rare occurrence), there were probably no significant existential risks in human history until the mid-twentieth century, and certainly none that it was within our power to do something about</a:t>
            </a:r>
            <a:r>
              <a:rPr lang="en-US" sz="2000" i="1" dirty="0" smtClean="0"/>
              <a:t>.</a:t>
            </a:r>
          </a:p>
          <a:p>
            <a:r>
              <a:rPr lang="en-US" sz="2000" dirty="0" smtClean="0"/>
              <a:t>-Nick </a:t>
            </a:r>
            <a:r>
              <a:rPr lang="en-US" sz="2000" dirty="0" err="1" smtClean="0"/>
              <a:t>Bostrom</a:t>
            </a:r>
            <a:r>
              <a:rPr lang="en-US" sz="2000" dirty="0" smtClean="0"/>
              <a:t>, Philosopher, Oxford University, 2002</a:t>
            </a:r>
            <a:endParaRPr lang="en-US" sz="2000" dirty="0"/>
          </a:p>
        </p:txBody>
      </p:sp>
    </p:spTree>
    <p:extLst>
      <p:ext uri="{BB962C8B-B14F-4D97-AF65-F5344CB8AC3E}">
        <p14:creationId xmlns:p14="http://schemas.microsoft.com/office/powerpoint/2010/main" val="17379262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0"/>
            <a:ext cx="8229600" cy="567572"/>
          </a:xfrm>
        </p:spPr>
        <p:txBody>
          <a:bodyPr>
            <a:normAutofit fontScale="90000"/>
          </a:bodyPr>
          <a:lstStyle/>
          <a:p>
            <a:r>
              <a:rPr lang="en-US" dirty="0" smtClean="0"/>
              <a:t>Radical Life Extension</a:t>
            </a:r>
            <a:endParaRPr lang="en-US" dirty="0"/>
          </a:p>
        </p:txBody>
      </p:sp>
      <p:sp>
        <p:nvSpPr>
          <p:cNvPr id="3" name="Content Placeholder 2"/>
          <p:cNvSpPr>
            <a:spLocks noGrp="1"/>
          </p:cNvSpPr>
          <p:nvPr>
            <p:ph idx="1"/>
          </p:nvPr>
        </p:nvSpPr>
        <p:spPr>
          <a:xfrm>
            <a:off x="0" y="574842"/>
            <a:ext cx="9143999" cy="5895474"/>
          </a:xfrm>
        </p:spPr>
        <p:txBody>
          <a:bodyPr>
            <a:noAutofit/>
          </a:bodyPr>
          <a:lstStyle/>
          <a:p>
            <a:r>
              <a:rPr lang="en-US" sz="1800" i="1" dirty="0" smtClean="0"/>
              <a:t>"...I always rejoice to hear of your being still </a:t>
            </a:r>
            <a:r>
              <a:rPr lang="en-US" sz="1800" i="1" dirty="0" err="1" smtClean="0"/>
              <a:t>employ'd</a:t>
            </a:r>
            <a:r>
              <a:rPr lang="en-US" sz="1800" i="1" dirty="0" smtClean="0"/>
              <a:t> in experimental Researches into Nature, and of the Success you meet with. The rapid Progress true Science now makes, occasions my regretting sometimes that I was born so soon. It is impossible to imagine the Height to which may be carried, in a thousand years, the Power of Man over Matter. We may perhaps learn to deprive large Masses of their Gravity, and give them absolute Levity, for the sake of easy Transport. Agriculture may diminish its Labor and double its Produce; all Diseases may by sure means be prevented or cured, not excepting even that of Old Age, and our Lives lengthened at pleasure even beyond the antediluvian Standard. O that moral Science were in as fair a way of Improvement, that Men would cease to be Wolves to one another, and that human Beings would at length learn what they now improperly call Humanity!”</a:t>
            </a:r>
            <a:endParaRPr lang="en-US" sz="1800" dirty="0" smtClean="0"/>
          </a:p>
          <a:p>
            <a:r>
              <a:rPr lang="en-US" sz="1800" dirty="0" smtClean="0"/>
              <a:t>-- Benjamin Franklin, Letter to Joseph Priestley, 8 Feb 1780</a:t>
            </a:r>
          </a:p>
          <a:p>
            <a:pPr marL="0" indent="0">
              <a:buNone/>
            </a:pPr>
            <a:endParaRPr lang="en-US" sz="1800" dirty="0" smtClean="0"/>
          </a:p>
          <a:p>
            <a:r>
              <a:rPr lang="en-US" sz="1800" i="1" dirty="0" smtClean="0"/>
              <a:t>Personally, I've been hearing all my life about the Serious Philosophical Issues posed by life extension, and my attitude has always been that I'm willing to grapple with those issues for as many centuries as it takes.</a:t>
            </a:r>
            <a:endParaRPr lang="en-US" sz="1800" dirty="0" smtClean="0"/>
          </a:p>
          <a:p>
            <a:r>
              <a:rPr lang="en-US" sz="1800" dirty="0" smtClean="0"/>
              <a:t>-- Patrick Nielsen Hayden</a:t>
            </a:r>
          </a:p>
          <a:p>
            <a:pPr marL="0" indent="0">
              <a:buNone/>
            </a:pPr>
            <a:endParaRPr lang="en-US" sz="1800" dirty="0"/>
          </a:p>
          <a:p>
            <a:r>
              <a:rPr lang="en-US" sz="1800" i="1" dirty="0" smtClean="0"/>
              <a:t>"If you have enough money (for cryonics), then you have enough money to help somebody in need today.”</a:t>
            </a:r>
            <a:endParaRPr lang="en-US" sz="1800" dirty="0" smtClean="0"/>
          </a:p>
          <a:p>
            <a:r>
              <a:rPr lang="en-US" sz="1800" dirty="0" smtClean="0"/>
              <a:t>— Dr. Kenneth Goodman (bioethicist), "Frozen in Time," Miami Herald, Sept. 17, 2002.</a:t>
            </a:r>
            <a:endParaRPr lang="en-US" sz="1800" dirty="0"/>
          </a:p>
        </p:txBody>
      </p:sp>
    </p:spTree>
    <p:extLst>
      <p:ext uri="{BB962C8B-B14F-4D97-AF65-F5344CB8AC3E}">
        <p14:creationId xmlns:p14="http://schemas.microsoft.com/office/powerpoint/2010/main" val="25063028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35"/>
            <a:ext cx="8229600" cy="1143000"/>
          </a:xfrm>
        </p:spPr>
        <p:txBody>
          <a:bodyPr>
            <a:normAutofit fontScale="90000"/>
          </a:bodyPr>
          <a:lstStyle/>
          <a:p>
            <a:r>
              <a:rPr lang="en-US" dirty="0" smtClean="0"/>
              <a:t>Radical Life Extension- Possible Strategies</a:t>
            </a:r>
            <a:endParaRPr lang="en-US" dirty="0"/>
          </a:p>
        </p:txBody>
      </p:sp>
      <p:sp>
        <p:nvSpPr>
          <p:cNvPr id="3" name="Content Placeholder 2"/>
          <p:cNvSpPr>
            <a:spLocks noGrp="1"/>
          </p:cNvSpPr>
          <p:nvPr>
            <p:ph idx="1"/>
          </p:nvPr>
        </p:nvSpPr>
        <p:spPr>
          <a:xfrm>
            <a:off x="457200" y="1006553"/>
            <a:ext cx="8229600" cy="4525963"/>
          </a:xfrm>
        </p:spPr>
        <p:txBody>
          <a:bodyPr/>
          <a:lstStyle/>
          <a:p>
            <a:r>
              <a:rPr lang="en-US" dirty="0" smtClean="0"/>
              <a:t>Anti-aging drugs</a:t>
            </a:r>
          </a:p>
          <a:p>
            <a:r>
              <a:rPr lang="en-US" dirty="0" smtClean="0"/>
              <a:t>Nanotechnology</a:t>
            </a:r>
          </a:p>
          <a:p>
            <a:r>
              <a:rPr lang="en-US" dirty="0" smtClean="0"/>
              <a:t>Cloning</a:t>
            </a:r>
          </a:p>
          <a:p>
            <a:r>
              <a:rPr lang="en-US" dirty="0" smtClean="0"/>
              <a:t>Cryonics</a:t>
            </a:r>
          </a:p>
          <a:p>
            <a:r>
              <a:rPr lang="en-US" dirty="0" smtClean="0"/>
              <a:t>Genetic Modification</a:t>
            </a:r>
          </a:p>
          <a:p>
            <a:r>
              <a:rPr lang="en-US" dirty="0" smtClean="0"/>
              <a:t>Mind uploading</a:t>
            </a:r>
            <a:endParaRPr lang="en-US" dirty="0"/>
          </a:p>
        </p:txBody>
      </p:sp>
      <p:pic>
        <p:nvPicPr>
          <p:cNvPr id="4" name="Picture 3" descr="360_cover_09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668" y="1304235"/>
            <a:ext cx="4078169" cy="5440362"/>
          </a:xfrm>
          <a:prstGeom prst="rect">
            <a:avLst/>
          </a:prstGeom>
        </p:spPr>
      </p:pic>
      <p:pic>
        <p:nvPicPr>
          <p:cNvPr id="5" name="Picture 4" descr="cryogenics 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28" y="4585352"/>
            <a:ext cx="2269955" cy="2206711"/>
          </a:xfrm>
          <a:prstGeom prst="rect">
            <a:avLst/>
          </a:prstGeom>
        </p:spPr>
      </p:pic>
    </p:spTree>
    <p:extLst>
      <p:ext uri="{BB962C8B-B14F-4D97-AF65-F5344CB8AC3E}">
        <p14:creationId xmlns:p14="http://schemas.microsoft.com/office/powerpoint/2010/main" val="1603421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51853" y="1417638"/>
            <a:ext cx="8724677" cy="5242779"/>
          </a:xfrm>
        </p:spPr>
        <p:txBody>
          <a:bodyPr>
            <a:normAutofit fontScale="92500" lnSpcReduction="10000"/>
          </a:bodyPr>
          <a:lstStyle/>
          <a:p>
            <a:pPr>
              <a:lnSpc>
                <a:spcPct val="130000"/>
              </a:lnSpc>
            </a:pPr>
            <a:r>
              <a:rPr lang="en-US" dirty="0" smtClean="0">
                <a:hlinkClick r:id="rId2"/>
              </a:rPr>
              <a:t>Effective Altruists Facebook Page</a:t>
            </a:r>
            <a:endParaRPr lang="en-US" dirty="0"/>
          </a:p>
          <a:p>
            <a:pPr>
              <a:lnSpc>
                <a:spcPct val="130000"/>
              </a:lnSpc>
            </a:pPr>
            <a:r>
              <a:rPr lang="en-US" dirty="0" smtClean="0"/>
              <a:t>Giving What We Can </a:t>
            </a:r>
            <a:r>
              <a:rPr lang="en-US" dirty="0" smtClean="0">
                <a:hlinkClick r:id="rId3"/>
              </a:rPr>
              <a:t>Lives You Could Save</a:t>
            </a:r>
            <a:r>
              <a:rPr lang="en-US" dirty="0" smtClean="0"/>
              <a:t> and </a:t>
            </a:r>
            <a:r>
              <a:rPr lang="en-US" dirty="0" smtClean="0">
                <a:hlinkClick r:id="rId4"/>
              </a:rPr>
              <a:t>Taking the </a:t>
            </a:r>
            <a:r>
              <a:rPr lang="en-US" dirty="0" smtClean="0">
                <a:hlinkClick r:id="rId4"/>
              </a:rPr>
              <a:t>Pledge</a:t>
            </a:r>
            <a:endParaRPr lang="en-US" dirty="0" smtClean="0"/>
          </a:p>
          <a:p>
            <a:pPr>
              <a:lnSpc>
                <a:spcPct val="130000"/>
              </a:lnSpc>
            </a:pPr>
            <a:r>
              <a:rPr lang="en-US" dirty="0" smtClean="0">
                <a:hlinkClick r:id="rId5"/>
              </a:rPr>
              <a:t>When Doing Good Means You're Bad</a:t>
            </a:r>
            <a:endParaRPr lang="en-US" dirty="0" smtClean="0"/>
          </a:p>
          <a:p>
            <a:pPr>
              <a:lnSpc>
                <a:spcPct val="130000"/>
              </a:lnSpc>
            </a:pPr>
            <a:r>
              <a:rPr lang="en-US" dirty="0" smtClean="0">
                <a:hlinkClick r:id="rId6"/>
              </a:rPr>
              <a:t>Separating Warm Fuzzy Feeling from Saving Lives</a:t>
            </a:r>
            <a:endParaRPr lang="en-US" dirty="0" smtClean="0"/>
          </a:p>
          <a:p>
            <a:pPr>
              <a:lnSpc>
                <a:spcPct val="130000"/>
              </a:lnSpc>
            </a:pPr>
            <a:r>
              <a:rPr lang="en-US" dirty="0" smtClean="0">
                <a:hlinkClick r:id="rId7"/>
              </a:rPr>
              <a:t>Living Forever</a:t>
            </a:r>
            <a:endParaRPr lang="en-US" dirty="0" smtClean="0"/>
          </a:p>
          <a:p>
            <a:pPr>
              <a:lnSpc>
                <a:spcPct val="130000"/>
              </a:lnSpc>
            </a:pPr>
            <a:r>
              <a:rPr lang="en-US" dirty="0" smtClean="0"/>
              <a:t>Anything by Peter Singer…</a:t>
            </a:r>
          </a:p>
          <a:p>
            <a:pPr>
              <a:lnSpc>
                <a:spcPct val="130000"/>
              </a:lnSpc>
            </a:pPr>
            <a:r>
              <a:rPr lang="en-US" dirty="0" smtClean="0"/>
              <a:t>Me: </a:t>
            </a:r>
            <a:r>
              <a:rPr lang="en-US" dirty="0" err="1" smtClean="0"/>
              <a:t>czabel@stanford.edu</a:t>
            </a:r>
            <a:endParaRPr lang="en-US" dirty="0" smtClean="0"/>
          </a:p>
          <a:p>
            <a:endParaRPr lang="en-US" dirty="0"/>
          </a:p>
        </p:txBody>
      </p:sp>
    </p:spTree>
    <p:extLst>
      <p:ext uri="{BB962C8B-B14F-4D97-AF65-F5344CB8AC3E}">
        <p14:creationId xmlns:p14="http://schemas.microsoft.com/office/powerpoint/2010/main" val="3315348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457200" y="1310106"/>
            <a:ext cx="8229600" cy="5253790"/>
          </a:xfrm>
        </p:spPr>
        <p:txBody>
          <a:bodyPr/>
          <a:lstStyle/>
          <a:p>
            <a:r>
              <a:rPr lang="en-US" dirty="0" smtClean="0"/>
              <a:t>Me and my biases</a:t>
            </a:r>
          </a:p>
          <a:p>
            <a:r>
              <a:rPr lang="en-US" dirty="0" smtClean="0"/>
              <a:t>How the workshop works</a:t>
            </a:r>
          </a:p>
          <a:p>
            <a:pPr lvl="1"/>
            <a:r>
              <a:rPr lang="en-US" dirty="0" smtClean="0"/>
              <a:t>Raise your hand if you don’t understand</a:t>
            </a:r>
          </a:p>
          <a:p>
            <a:pPr lvl="1"/>
            <a:r>
              <a:rPr lang="en-US" dirty="0" smtClean="0"/>
              <a:t>Discussion at end</a:t>
            </a:r>
          </a:p>
          <a:p>
            <a:pPr lvl="1"/>
            <a:r>
              <a:rPr lang="en-US" dirty="0" smtClean="0"/>
              <a:t>No personal attacks</a:t>
            </a:r>
          </a:p>
          <a:p>
            <a:r>
              <a:rPr lang="en-US" dirty="0" smtClean="0"/>
              <a:t>Name (make a name tent please)</a:t>
            </a:r>
            <a:endParaRPr lang="en-US" dirty="0" smtClean="0"/>
          </a:p>
          <a:p>
            <a:r>
              <a:rPr lang="en-US" dirty="0" smtClean="0"/>
              <a:t>Something you believe in</a:t>
            </a:r>
          </a:p>
          <a:p>
            <a:r>
              <a:rPr lang="en-US" dirty="0" smtClean="0"/>
              <a:t>Favorite thing to do</a:t>
            </a:r>
          </a:p>
          <a:p>
            <a:r>
              <a:rPr lang="en-US" dirty="0" smtClean="0"/>
              <a:t>Something you are excited about</a:t>
            </a:r>
            <a:endParaRPr lang="en-US" dirty="0"/>
          </a:p>
        </p:txBody>
      </p:sp>
    </p:spTree>
    <p:extLst>
      <p:ext uri="{BB962C8B-B14F-4D97-AF65-F5344CB8AC3E}">
        <p14:creationId xmlns:p14="http://schemas.microsoft.com/office/powerpoint/2010/main" val="6961951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386"/>
            <a:ext cx="8229600" cy="802209"/>
          </a:xfrm>
        </p:spPr>
        <p:txBody>
          <a:bodyPr>
            <a:normAutofit/>
          </a:bodyPr>
          <a:lstStyle/>
          <a:p>
            <a:r>
              <a:rPr lang="en-US" dirty="0" smtClean="0"/>
              <a:t>What we are going to talk about</a:t>
            </a:r>
            <a:endParaRPr lang="en-US" dirty="0"/>
          </a:p>
        </p:txBody>
      </p:sp>
      <p:sp>
        <p:nvSpPr>
          <p:cNvPr id="3" name="Content Placeholder 2"/>
          <p:cNvSpPr>
            <a:spLocks noGrp="1"/>
          </p:cNvSpPr>
          <p:nvPr>
            <p:ph idx="1"/>
          </p:nvPr>
        </p:nvSpPr>
        <p:spPr>
          <a:xfrm>
            <a:off x="457200" y="1311545"/>
            <a:ext cx="8229600" cy="5546455"/>
          </a:xfrm>
        </p:spPr>
        <p:txBody>
          <a:bodyPr>
            <a:normAutofit/>
          </a:bodyPr>
          <a:lstStyle/>
          <a:p>
            <a:r>
              <a:rPr lang="en-US" dirty="0" smtClean="0"/>
              <a:t>Who we should care about</a:t>
            </a:r>
          </a:p>
          <a:p>
            <a:r>
              <a:rPr lang="en-US" dirty="0" smtClean="0"/>
              <a:t>What we should do about that</a:t>
            </a:r>
          </a:p>
          <a:p>
            <a:r>
              <a:rPr lang="en-US" dirty="0" smtClean="0"/>
              <a:t>Different ways to do good</a:t>
            </a:r>
          </a:p>
        </p:txBody>
      </p:sp>
      <p:pic>
        <p:nvPicPr>
          <p:cNvPr id="5" name="Picture 4" descr="p7WhitneysSurgeryInProgr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113" y="3384719"/>
            <a:ext cx="4396551" cy="3283843"/>
          </a:xfrm>
          <a:prstGeom prst="rect">
            <a:avLst/>
          </a:prstGeom>
        </p:spPr>
      </p:pic>
      <p:pic>
        <p:nvPicPr>
          <p:cNvPr id="6" name="Picture 5" descr="icon-mosquito-ne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93" y="3246988"/>
            <a:ext cx="3636569" cy="3429680"/>
          </a:xfrm>
          <a:prstGeom prst="rect">
            <a:avLst/>
          </a:prstGeom>
        </p:spPr>
      </p:pic>
    </p:spTree>
    <p:extLst>
      <p:ext uri="{BB962C8B-B14F-4D97-AF65-F5344CB8AC3E}">
        <p14:creationId xmlns:p14="http://schemas.microsoft.com/office/powerpoint/2010/main" val="32944465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Circle of Concern</a:t>
            </a:r>
            <a:endParaRPr lang="en-US" dirty="0"/>
          </a:p>
        </p:txBody>
      </p:sp>
      <p:pic>
        <p:nvPicPr>
          <p:cNvPr id="6" name="Picture 5" descr="Sing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210" y="1600200"/>
            <a:ext cx="4104106" cy="5189621"/>
          </a:xfrm>
          <a:prstGeom prst="rect">
            <a:avLst/>
          </a:prstGeom>
        </p:spPr>
      </p:pic>
      <p:sp>
        <p:nvSpPr>
          <p:cNvPr id="8" name="Content Placeholder 7"/>
          <p:cNvSpPr>
            <a:spLocks noGrp="1"/>
          </p:cNvSpPr>
          <p:nvPr>
            <p:ph idx="1"/>
          </p:nvPr>
        </p:nvSpPr>
        <p:spPr/>
        <p:txBody>
          <a:bodyPr/>
          <a:lstStyle/>
          <a:p>
            <a:endParaRPr lang="en-US" dirty="0"/>
          </a:p>
        </p:txBody>
      </p:sp>
      <p:pic>
        <p:nvPicPr>
          <p:cNvPr id="9" name="Picture 8" descr="ConcentricCircles.GewuZhizh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420" y="2838863"/>
            <a:ext cx="3820695" cy="3618083"/>
          </a:xfrm>
          <a:prstGeom prst="rect">
            <a:avLst/>
          </a:prstGeom>
        </p:spPr>
      </p:pic>
    </p:spTree>
    <p:extLst>
      <p:ext uri="{BB962C8B-B14F-4D97-AF65-F5344CB8AC3E}">
        <p14:creationId xmlns:p14="http://schemas.microsoft.com/office/powerpoint/2010/main" val="18419101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0733"/>
          </a:xfrm>
        </p:spPr>
        <p:txBody>
          <a:bodyPr>
            <a:normAutofit/>
          </a:bodyPr>
          <a:lstStyle/>
          <a:p>
            <a:r>
              <a:rPr lang="en-US" dirty="0" smtClean="0"/>
              <a:t>Expanding Circle of Concern</a:t>
            </a:r>
            <a:endParaRPr lang="en-US" dirty="0"/>
          </a:p>
        </p:txBody>
      </p:sp>
      <p:sp>
        <p:nvSpPr>
          <p:cNvPr id="3" name="Content Placeholder 2"/>
          <p:cNvSpPr>
            <a:spLocks noGrp="1"/>
          </p:cNvSpPr>
          <p:nvPr>
            <p:ph idx="1"/>
          </p:nvPr>
        </p:nvSpPr>
        <p:spPr>
          <a:xfrm>
            <a:off x="276097" y="1049237"/>
            <a:ext cx="8669458" cy="5674158"/>
          </a:xfrm>
        </p:spPr>
        <p:txBody>
          <a:bodyPr>
            <a:normAutofit fontScale="85000" lnSpcReduction="20000"/>
          </a:bodyPr>
          <a:lstStyle/>
          <a:p>
            <a:r>
              <a:rPr lang="en-US" dirty="0" smtClean="0"/>
              <a:t>Who was in the circle?</a:t>
            </a:r>
          </a:p>
          <a:p>
            <a:r>
              <a:rPr lang="en-US" dirty="0" smtClean="0"/>
              <a:t>Who is in the circle?</a:t>
            </a:r>
          </a:p>
          <a:p>
            <a:r>
              <a:rPr lang="en-US" dirty="0" smtClean="0"/>
              <a:t>Who should be in the circle?</a:t>
            </a:r>
          </a:p>
          <a:p>
            <a:endParaRPr lang="en-US" dirty="0" smtClean="0"/>
          </a:p>
          <a:p>
            <a:pPr marL="0" indent="0">
              <a:buNone/>
            </a:pPr>
            <a:r>
              <a:rPr lang="en-US" i="1" dirty="0" smtClean="0"/>
              <a:t>“The female is as it were a deformed male”</a:t>
            </a:r>
            <a:r>
              <a:rPr lang="en-US" dirty="0" smtClean="0"/>
              <a:t> – Aristotle, year unknown</a:t>
            </a:r>
          </a:p>
          <a:p>
            <a:pPr marL="0" indent="0">
              <a:buNone/>
            </a:pPr>
            <a:endParaRPr lang="en-US" dirty="0" smtClean="0"/>
          </a:p>
          <a:p>
            <a:pPr marL="0" indent="0">
              <a:buNone/>
            </a:pPr>
            <a:r>
              <a:rPr lang="en-US" i="1" dirty="0" smtClean="0"/>
              <a:t>“The question before us is, whether [people of African ancestry]...compose a portion of this people, and are constituent members of this sovereignty? We think they are not, and that they are not included, and were not intended to be included, under the word 'citizens' in the Constitution, and can therefore claim none of the rights and privileges which that instrument provides for and secures to citizens of the United States.”</a:t>
            </a:r>
            <a:r>
              <a:rPr lang="en-US" dirty="0" smtClean="0"/>
              <a:t>- Chief Justice Taney, 1857</a:t>
            </a:r>
          </a:p>
          <a:p>
            <a:endParaRPr lang="en-US" dirty="0"/>
          </a:p>
        </p:txBody>
      </p:sp>
    </p:spTree>
    <p:extLst>
      <p:ext uri="{BB962C8B-B14F-4D97-AF65-F5344CB8AC3E}">
        <p14:creationId xmlns:p14="http://schemas.microsoft.com/office/powerpoint/2010/main" val="20337090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 Experiment: Gun to the Head</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Gun-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339" y="1751290"/>
            <a:ext cx="7109509" cy="4862281"/>
          </a:xfrm>
          <a:prstGeom prst="rect">
            <a:avLst/>
          </a:prstGeom>
        </p:spPr>
      </p:pic>
    </p:spTree>
    <p:extLst>
      <p:ext uri="{BB962C8B-B14F-4D97-AF65-F5344CB8AC3E}">
        <p14:creationId xmlns:p14="http://schemas.microsoft.com/office/powerpoint/2010/main" val="40026074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68"/>
            <a:ext cx="8229600" cy="1143000"/>
          </a:xfrm>
        </p:spPr>
        <p:txBody>
          <a:bodyPr/>
          <a:lstStyle/>
          <a:p>
            <a:r>
              <a:rPr lang="en-US" dirty="0" smtClean="0"/>
              <a:t>Having Moral Systems</a:t>
            </a:r>
            <a:endParaRPr lang="en-US" dirty="0"/>
          </a:p>
        </p:txBody>
      </p:sp>
      <p:sp>
        <p:nvSpPr>
          <p:cNvPr id="3" name="Content Placeholder 2"/>
          <p:cNvSpPr>
            <a:spLocks noGrp="1"/>
          </p:cNvSpPr>
          <p:nvPr>
            <p:ph idx="1"/>
          </p:nvPr>
        </p:nvSpPr>
        <p:spPr>
          <a:xfrm>
            <a:off x="457200" y="1215189"/>
            <a:ext cx="8229600" cy="4525963"/>
          </a:xfrm>
        </p:spPr>
        <p:txBody>
          <a:bodyPr>
            <a:normAutofit fontScale="77500" lnSpcReduction="20000"/>
          </a:bodyPr>
          <a:lstStyle/>
          <a:p>
            <a:pPr marL="0" indent="0">
              <a:buNone/>
            </a:pPr>
            <a:r>
              <a:rPr lang="en-US" dirty="0" smtClean="0"/>
              <a:t>Let’s talk about incest…</a:t>
            </a:r>
          </a:p>
          <a:p>
            <a:pPr marL="0" indent="0">
              <a:buNone/>
            </a:pPr>
            <a:endParaRPr lang="en-US" dirty="0" smtClean="0"/>
          </a:p>
          <a:p>
            <a:pPr marL="0" indent="0">
              <a:buNone/>
            </a:pPr>
            <a:r>
              <a:rPr lang="en-US" i="1" dirty="0" smtClean="0"/>
              <a:t>“Imagine a brother and sister.  They are on a summer holiday and decide that it would be interesting and fun if they tried making love. There’s no chance of offspring because she is using the pill and he a condom. It brings them closer together, but they decide never to do it again.</a:t>
            </a:r>
          </a:p>
          <a:p>
            <a:pPr marL="0" indent="0">
              <a:buNone/>
            </a:pPr>
            <a:endParaRPr lang="en-US" i="1" dirty="0" smtClean="0"/>
          </a:p>
          <a:p>
            <a:pPr marL="0" indent="0">
              <a:buNone/>
            </a:pPr>
            <a:r>
              <a:rPr lang="en-US" i="1" dirty="0" smtClean="0"/>
              <a:t>Is this wrong?”</a:t>
            </a:r>
          </a:p>
          <a:p>
            <a:pPr marL="0" indent="0">
              <a:buNone/>
            </a:pPr>
            <a:endParaRPr lang="en-US" dirty="0" smtClean="0"/>
          </a:p>
          <a:p>
            <a:pPr marL="0" indent="0">
              <a:buNone/>
            </a:pPr>
            <a:r>
              <a:rPr lang="en-US" dirty="0"/>
              <a:t>	</a:t>
            </a:r>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843" y="3735638"/>
            <a:ext cx="5360736" cy="3015414"/>
          </a:xfrm>
          <a:prstGeom prst="rect">
            <a:avLst/>
          </a:prstGeom>
        </p:spPr>
      </p:pic>
    </p:spTree>
    <p:extLst>
      <p:ext uri="{BB962C8B-B14F-4D97-AF65-F5344CB8AC3E}">
        <p14:creationId xmlns:p14="http://schemas.microsoft.com/office/powerpoint/2010/main" val="51772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Utilitarianism in 5 Minutes</a:t>
            </a:r>
            <a:endParaRPr lang="en-US" dirty="0"/>
          </a:p>
        </p:txBody>
      </p:sp>
      <p:sp>
        <p:nvSpPr>
          <p:cNvPr id="3" name="Content Placeholder 2"/>
          <p:cNvSpPr>
            <a:spLocks noGrp="1"/>
          </p:cNvSpPr>
          <p:nvPr>
            <p:ph idx="1"/>
          </p:nvPr>
        </p:nvSpPr>
        <p:spPr>
          <a:xfrm>
            <a:off x="457200" y="1417638"/>
            <a:ext cx="8229600" cy="5015836"/>
          </a:xfrm>
        </p:spPr>
        <p:txBody>
          <a:bodyPr>
            <a:normAutofit lnSpcReduction="10000"/>
          </a:bodyPr>
          <a:lstStyle/>
          <a:p>
            <a:r>
              <a:rPr lang="en-US" dirty="0" smtClean="0"/>
              <a:t>Important thing is to </a:t>
            </a:r>
            <a:r>
              <a:rPr lang="en-US" b="1" i="1" dirty="0" smtClean="0"/>
              <a:t>maximize utility</a:t>
            </a:r>
            <a:r>
              <a:rPr lang="en-US" dirty="0" smtClean="0"/>
              <a:t> (maximize happiness, minimize suffering)</a:t>
            </a:r>
          </a:p>
          <a:p>
            <a:endParaRPr lang="en-US" dirty="0"/>
          </a:p>
          <a:p>
            <a:r>
              <a:rPr lang="en-US" dirty="0" smtClean="0"/>
              <a:t>Bentham says, </a:t>
            </a:r>
            <a:r>
              <a:rPr lang="en-US" i="1" dirty="0" smtClean="0"/>
              <a:t>"it is the greatest happiness of the greatest number that is the measure of right and wrong</a:t>
            </a:r>
            <a:r>
              <a:rPr lang="en-US" i="1" dirty="0" smtClean="0"/>
              <a:t>” </a:t>
            </a:r>
            <a:r>
              <a:rPr lang="en-US" dirty="0" smtClean="0"/>
              <a:t>(Jeremy Bentham, 1748-1832)</a:t>
            </a:r>
            <a:endParaRPr lang="en-US" dirty="0" smtClean="0"/>
          </a:p>
          <a:p>
            <a:endParaRPr lang="en-US" i="1" dirty="0" smtClean="0"/>
          </a:p>
          <a:p>
            <a:r>
              <a:rPr lang="en-US" dirty="0" smtClean="0"/>
              <a:t>Other values (justice, spirituality, human dignity) are values for the utility they bring</a:t>
            </a:r>
            <a:endParaRPr lang="en-US" dirty="0"/>
          </a:p>
        </p:txBody>
      </p:sp>
    </p:spTree>
    <p:extLst>
      <p:ext uri="{BB962C8B-B14F-4D97-AF65-F5344CB8AC3E}">
        <p14:creationId xmlns:p14="http://schemas.microsoft.com/office/powerpoint/2010/main" val="26337999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Ways to Help the Blind</a:t>
            </a:r>
            <a:endParaRPr lang="en-US" dirty="0"/>
          </a:p>
        </p:txBody>
      </p:sp>
      <p:sp>
        <p:nvSpPr>
          <p:cNvPr id="5" name="Content Placeholder 4"/>
          <p:cNvSpPr>
            <a:spLocks noGrp="1"/>
          </p:cNvSpPr>
          <p:nvPr>
            <p:ph idx="1"/>
          </p:nvPr>
        </p:nvSpPr>
        <p:spPr>
          <a:xfrm>
            <a:off x="457200" y="1386892"/>
            <a:ext cx="8229600" cy="1875602"/>
          </a:xfrm>
        </p:spPr>
        <p:txBody>
          <a:bodyPr>
            <a:normAutofit fontScale="70000" lnSpcReduction="20000"/>
          </a:bodyPr>
          <a:lstStyle/>
          <a:p>
            <a:r>
              <a:rPr lang="en-US" i="1" dirty="0" smtClean="0"/>
              <a:t>“If you want to help blind people, you could spend $40,000 training a guide dog to help one person in the US or UK</a:t>
            </a:r>
            <a:r>
              <a:rPr lang="en-US" i="1" baseline="30000" dirty="0" smtClean="0"/>
              <a:t>1</a:t>
            </a:r>
            <a:r>
              <a:rPr lang="en-US" i="1" dirty="0" smtClean="0"/>
              <a:t>. Or, using the same money, you could  cure more than 2,000 people of blindness by paying for surgeries to reverse the effects of trachoma in developing countries</a:t>
            </a:r>
            <a:r>
              <a:rPr lang="en-US" i="1" baseline="30000" dirty="0" smtClean="0"/>
              <a:t>2</a:t>
            </a:r>
            <a:r>
              <a:rPr lang="en-US" i="1" dirty="0" smtClean="0"/>
              <a:t>.</a:t>
            </a:r>
            <a:r>
              <a:rPr lang="en-US" i="1" baseline="30000" dirty="0" smtClean="0"/>
              <a:t>”</a:t>
            </a:r>
            <a:endParaRPr lang="en-US" i="1" dirty="0" smtClean="0"/>
          </a:p>
          <a:p>
            <a:r>
              <a:rPr lang="en-US" dirty="0" smtClean="0"/>
              <a:t>-Toby </a:t>
            </a:r>
            <a:r>
              <a:rPr lang="en-US" dirty="0" err="1" smtClean="0"/>
              <a:t>Ord</a:t>
            </a:r>
            <a:r>
              <a:rPr lang="en-US" dirty="0" smtClean="0"/>
              <a:t>, Philosopher, Oxford University</a:t>
            </a:r>
            <a:endParaRPr lang="en-US" dirty="0"/>
          </a:p>
        </p:txBody>
      </p:sp>
      <p:pic>
        <p:nvPicPr>
          <p:cNvPr id="6" name="Picture 5" descr="photo3.jpg"/>
          <p:cNvPicPr>
            <a:picLocks noChangeAspect="1"/>
          </p:cNvPicPr>
          <p:nvPr/>
        </p:nvPicPr>
        <p:blipFill rotWithShape="1">
          <a:blip r:embed="rId3">
            <a:extLst>
              <a:ext uri="{28A0092B-C50C-407E-A947-70E740481C1C}">
                <a14:useLocalDpi xmlns:a14="http://schemas.microsoft.com/office/drawing/2010/main" val="0"/>
              </a:ext>
            </a:extLst>
          </a:blip>
          <a:srcRect t="13450" b="10671"/>
          <a:stretch/>
        </p:blipFill>
        <p:spPr>
          <a:xfrm>
            <a:off x="1748087" y="3214598"/>
            <a:ext cx="6136106" cy="3491986"/>
          </a:xfrm>
          <a:prstGeom prst="rect">
            <a:avLst/>
          </a:prstGeom>
        </p:spPr>
      </p:pic>
    </p:spTree>
    <p:extLst>
      <p:ext uri="{BB962C8B-B14F-4D97-AF65-F5344CB8AC3E}">
        <p14:creationId xmlns:p14="http://schemas.microsoft.com/office/powerpoint/2010/main" val="18660116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1430</TotalTime>
  <Words>1285</Words>
  <Application>Microsoft Macintosh PowerPoint</Application>
  <PresentationFormat>On-screen Show (4:3)</PresentationFormat>
  <Paragraphs>112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Are We Evil? How to Be Bad and Do Good in the 21st Century</vt:lpstr>
      <vt:lpstr>Introductions</vt:lpstr>
      <vt:lpstr>What we are going to talk about</vt:lpstr>
      <vt:lpstr>Expanding Circle of Concern</vt:lpstr>
      <vt:lpstr>Expanding Circle of Concern</vt:lpstr>
      <vt:lpstr>Thought Experiment: Gun to the Head</vt:lpstr>
      <vt:lpstr>Having Moral Systems</vt:lpstr>
      <vt:lpstr>Utilitarianism in 5 Minutes</vt:lpstr>
      <vt:lpstr>Two Ways to Help the Blind</vt:lpstr>
      <vt:lpstr>Effective Altruism</vt:lpstr>
      <vt:lpstr>Effective Altruism</vt:lpstr>
      <vt:lpstr>Earning to Give</vt:lpstr>
      <vt:lpstr>Replaceability</vt:lpstr>
      <vt:lpstr>Animals</vt:lpstr>
      <vt:lpstr>Existential Risk</vt:lpstr>
      <vt:lpstr>Radical Life Extension</vt:lpstr>
      <vt:lpstr>Radical Life Extension- Possible Strategies</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Zabel</dc:creator>
  <cp:lastModifiedBy>Claire Zabel</cp:lastModifiedBy>
  <cp:revision>39</cp:revision>
  <dcterms:created xsi:type="dcterms:W3CDTF">2014-04-13T01:14:46Z</dcterms:created>
  <dcterms:modified xsi:type="dcterms:W3CDTF">2014-04-14T01:19:39Z</dcterms:modified>
</cp:coreProperties>
</file>